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D6F73-9463-FBDD-E0AB-7678E858C045}" v="40" dt="2020-06-02T10:37:58.149"/>
    <p1510:client id="{0CA93123-6E2A-17E6-9279-89441FB70F87}" v="1358" dt="2020-05-28T11:35:36.919"/>
    <p1510:client id="{52431548-F54A-8DD9-BAC8-AF136BA9CFB8}" v="397" dt="2020-05-29T19:03:58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05.06.20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7E14C-DE16-411C-88B6-18CCABDE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62" y="-67251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  <a:ea typeface="+mj-lt"/>
                <a:cs typeface="+mj-lt"/>
              </a:rPr>
              <a:t>Bij werken op de </a:t>
            </a:r>
            <a:r>
              <a:rPr lang="nl-NL" b="1" dirty="0" err="1">
                <a:solidFill>
                  <a:schemeClr val="accent1"/>
                </a:solidFill>
                <a:ea typeface="+mj-lt"/>
                <a:cs typeface="+mj-lt"/>
              </a:rPr>
              <a:t>Oudlaan</a:t>
            </a:r>
            <a:r>
              <a:rPr lang="nl-NL" b="1" i="1" dirty="0">
                <a:solidFill>
                  <a:schemeClr val="accent1"/>
                </a:solidFill>
                <a:ea typeface="+mj-lt"/>
                <a:cs typeface="+mj-lt"/>
              </a:rPr>
              <a:t> de hygiëne regels</a:t>
            </a:r>
            <a:endParaRPr lang="nl-NL" b="1" i="1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5DB5E6-6F60-46D5-B059-AC9839749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37" y="1550640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3200" b="1" i="1" dirty="0">
                <a:ea typeface="+mn-lt"/>
                <a:cs typeface="+mn-lt"/>
              </a:rPr>
              <a:t>Bij lichte verkoudheid, hoesten, koorts of twijfel,</a:t>
            </a:r>
            <a:endParaRPr lang="nl-NL" sz="3200" b="1" i="1" dirty="0">
              <a:cs typeface="Calibri" panose="020F0502020204030204"/>
            </a:endParaRPr>
          </a:p>
          <a:p>
            <a:r>
              <a:rPr lang="nl-NL" sz="3200" b="1" i="1" dirty="0">
                <a:ea typeface="+mn-lt"/>
                <a:cs typeface="+mn-lt"/>
              </a:rPr>
              <a:t>Of als je onlangs bij een besmet iemand in de buurt bent geweest:</a:t>
            </a:r>
            <a:endParaRPr lang="nl-NL" b="1" i="1">
              <a:cs typeface="Calibri"/>
            </a:endParaRPr>
          </a:p>
          <a:p>
            <a:r>
              <a:rPr lang="nl-NL" sz="3200" b="1" i="1" dirty="0">
                <a:ea typeface="+mn-lt"/>
                <a:cs typeface="+mn-lt"/>
              </a:rPr>
              <a:t>Meld dit aan de coaches en overleg.</a:t>
            </a:r>
            <a:endParaRPr lang="nl-NL" b="1" i="1">
              <a:cs typeface="Calibri"/>
            </a:endParaRPr>
          </a:p>
          <a:p>
            <a:r>
              <a:rPr lang="nl-NL" sz="3200" b="1" i="1" dirty="0">
                <a:ea typeface="+mn-lt"/>
                <a:cs typeface="+mn-lt"/>
              </a:rPr>
              <a:t>Bij twijfel: Ga  Niet Werken en blijf Thuis!!</a:t>
            </a:r>
            <a:endParaRPr lang="nl-NL" b="1" i="1" dirty="0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F03CDD72-8215-41EA-9E8C-794AD2EC91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17704" y="3810797"/>
            <a:ext cx="3879055" cy="3047996"/>
          </a:xfrm>
        </p:spPr>
      </p:pic>
      <p:pic>
        <p:nvPicPr>
          <p:cNvPr id="6" name="Afbeelding 6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650E519A-CBFC-43B5-BF39-74FC169B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12" y="-69056"/>
            <a:ext cx="2724150" cy="2114550"/>
          </a:xfrm>
          <a:prstGeom prst="rect">
            <a:avLst/>
          </a:prstGeom>
        </p:spPr>
      </p:pic>
      <p:pic>
        <p:nvPicPr>
          <p:cNvPr id="4" name="Afbeelding 6" descr="Afbeelding met persoon, eten, zitten, vrouw&#10;&#10;Beschrijving is gegenereerd met zeer hoge betrouwbaarheid">
            <a:extLst>
              <a:ext uri="{FF2B5EF4-FFF2-40B4-BE49-F238E27FC236}">
                <a16:creationId xmlns:a16="http://schemas.microsoft.com/office/drawing/2014/main" id="{8604E4C6-8BD5-4B94-8DBA-6F2719394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6" y="1272187"/>
            <a:ext cx="4279105" cy="2539592"/>
          </a:xfrm>
          <a:prstGeom prst="rect">
            <a:avLst/>
          </a:prstGeom>
        </p:spPr>
      </p:pic>
      <p:pic>
        <p:nvPicPr>
          <p:cNvPr id="7" name="Afbeelding 7" descr="Afbeelding met persoon, mobiele telefoon, telefoon, vrouw&#10;&#10;Beschrijving is gegenereerd met zeer hoge betrouwbaarheid">
            <a:extLst>
              <a:ext uri="{FF2B5EF4-FFF2-40B4-BE49-F238E27FC236}">
                <a16:creationId xmlns:a16="http://schemas.microsoft.com/office/drawing/2014/main" id="{4E4BBBF3-8727-4B35-A7E6-3D55A983C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493" y="3812381"/>
            <a:ext cx="3957638" cy="30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5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4CD557CF-4AB9-41B5-B8CA-D8C2CE684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247900"/>
            <a:ext cx="4243387" cy="28027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5EEFDF-3EB2-463E-AEB4-BD43A32F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9375"/>
            <a:ext cx="10515600" cy="1325563"/>
          </a:xfrm>
        </p:spPr>
        <p:txBody>
          <a:bodyPr/>
          <a:lstStyle/>
          <a:p>
            <a:r>
              <a:rPr lang="nl-NL" b="1" i="1">
                <a:solidFill>
                  <a:schemeClr val="accent1"/>
                </a:solidFill>
                <a:ea typeface="+mj-lt"/>
                <a:cs typeface="+mj-lt"/>
              </a:rPr>
              <a:t>               Bij Binnenkomst &amp; Bij Vertrek</a:t>
            </a:r>
            <a:endParaRPr lang="nl-NL" b="1" i="1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29A27B-61E3-4FD2-B756-E570E60F0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4" y="1170780"/>
            <a:ext cx="6419850" cy="42679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b="1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b="1" dirty="0">
                <a:ea typeface="+mn-lt"/>
                <a:cs typeface="+mn-lt"/>
              </a:rPr>
              <a:t>Volg bij binnenkomst op de 1e etage, de looproute via de</a:t>
            </a:r>
            <a:r>
              <a:rPr lang="nl-NL" b="1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 gele pijlen </a:t>
            </a:r>
            <a:r>
              <a:rPr lang="nl-NL" b="1" dirty="0">
                <a:ea typeface="+mn-lt"/>
                <a:cs typeface="+mn-lt"/>
              </a:rPr>
              <a:t>op de grond naar de kamers of vergaderzaal 9 bij VGN.</a:t>
            </a:r>
            <a:endParaRPr lang="nl-NL" b="1">
              <a:cs typeface="Calibri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5EF6FE-A972-4882-9B4A-100A74E80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669" y="1861343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b="1" i="1" dirty="0">
                <a:ea typeface="+mn-lt"/>
                <a:cs typeface="+mn-lt"/>
              </a:rPr>
              <a:t>Bij vertrek, volg je de </a:t>
            </a:r>
            <a:r>
              <a:rPr lang="nl-NL" b="1" i="1" dirty="0" err="1">
                <a:ea typeface="+mn-lt"/>
                <a:cs typeface="+mn-lt"/>
              </a:rPr>
              <a:t>One</a:t>
            </a:r>
            <a:r>
              <a:rPr lang="nl-NL" b="1" i="1" dirty="0">
                <a:ea typeface="+mn-lt"/>
                <a:cs typeface="+mn-lt"/>
              </a:rPr>
              <a:t> Way-pijlen op de muur, naar de uitgang:</a:t>
            </a:r>
            <a:endParaRPr lang="nl-NL" b="1" i="1" dirty="0">
              <a:cs typeface="Calibri" panose="020F0502020204030204"/>
            </a:endParaRPr>
          </a:p>
          <a:p>
            <a:r>
              <a:rPr lang="nl-NL" b="1" i="1" dirty="0">
                <a:ea typeface="+mn-lt"/>
                <a:cs typeface="+mn-lt"/>
              </a:rPr>
              <a:t>a) via het trappenhuis (raak de leuning NIET aan!) naar de parkeergarage of: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b) via de trap ( raak de leuning NIET aan!) naar de hal bij de receptie.</a:t>
            </a:r>
            <a:endParaRPr lang="nl-NL" b="1" i="1" dirty="0"/>
          </a:p>
          <a:p>
            <a:endParaRPr lang="nl-NL" dirty="0">
              <a:cs typeface="Calibri"/>
            </a:endParaRPr>
          </a:p>
        </p:txBody>
      </p:sp>
      <p:pic>
        <p:nvPicPr>
          <p:cNvPr id="7" name="Afbeelding 7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5BC2F373-A7F9-4FEC-A290-E7C24F5FE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0000">
            <a:off x="8008522" y="5461701"/>
            <a:ext cx="2927924" cy="984431"/>
          </a:xfrm>
          <a:prstGeom prst="rect">
            <a:avLst/>
          </a:prstGeom>
        </p:spPr>
      </p:pic>
      <p:pic>
        <p:nvPicPr>
          <p:cNvPr id="8" name="Afbeelding 8" descr="Afbeelding met binnen, tafel, kamer, zitten&#10;&#10;Beschrijving is gegenereerd met zeer hoge betrouwbaarheid">
            <a:extLst>
              <a:ext uri="{FF2B5EF4-FFF2-40B4-BE49-F238E27FC236}">
                <a16:creationId xmlns:a16="http://schemas.microsoft.com/office/drawing/2014/main" id="{4FA208FE-A36A-44F0-857D-16492BBFF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" y="4194857"/>
            <a:ext cx="4564856" cy="2492599"/>
          </a:xfrm>
          <a:prstGeom prst="rect">
            <a:avLst/>
          </a:prstGeom>
        </p:spPr>
      </p:pic>
      <p:pic>
        <p:nvPicPr>
          <p:cNvPr id="9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1105507A-0CFE-46A8-9862-56D1F747E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4081" y="2382"/>
            <a:ext cx="2402682" cy="185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20AC3-EBA1-45E0-9542-5607778D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" y="210344"/>
            <a:ext cx="10515600" cy="1325563"/>
          </a:xfrm>
        </p:spPr>
        <p:txBody>
          <a:bodyPr>
            <a:normAutofit/>
          </a:bodyPr>
          <a:lstStyle/>
          <a:p>
            <a:r>
              <a:rPr lang="nl-NL" b="1" i="1" dirty="0">
                <a:solidFill>
                  <a:schemeClr val="accent1"/>
                </a:solidFill>
                <a:ea typeface="+mj-lt"/>
                <a:cs typeface="+mj-lt"/>
              </a:rPr>
              <a:t>Volg ook de </a:t>
            </a:r>
            <a:r>
              <a:rPr lang="nl-NL" b="1" i="1" dirty="0">
                <a:solidFill>
                  <a:schemeClr val="accent4">
                    <a:lumMod val="75000"/>
                  </a:schemeClr>
                </a:solidFill>
                <a:ea typeface="+mj-lt"/>
                <a:cs typeface="+mj-lt"/>
              </a:rPr>
              <a:t>gele grondpijlen </a:t>
            </a:r>
            <a:r>
              <a:rPr lang="nl-NL" b="1" i="1" dirty="0">
                <a:solidFill>
                  <a:schemeClr val="accent1"/>
                </a:solidFill>
                <a:ea typeface="+mj-lt"/>
                <a:cs typeface="+mj-lt"/>
              </a:rPr>
              <a:t>om naar de keuken te gaan voor Koffie / thee / heet water</a:t>
            </a:r>
            <a:endParaRPr lang="nl-NL" b="1" i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CAA803-2FA5-4ECE-B5F7-2A59672B2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94" y="1718469"/>
            <a:ext cx="5467349" cy="4958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b="1" i="1" dirty="0">
                <a:ea typeface="+mn-lt"/>
                <a:cs typeface="+mn-lt"/>
              </a:rPr>
              <a:t>1) Was eerst je handen (altijd 20 seconden!) en droog af met papieren handdoek.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Gooi deze weg, in de grote prullenbak.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2) Pak een beker of glas en gebruik die zo veel mogelijk, liefst de hele dag.</a:t>
            </a:r>
          </a:p>
          <a:p>
            <a:r>
              <a:rPr lang="nl-NL" b="1" i="1" dirty="0">
                <a:ea typeface="+mn-lt"/>
                <a:cs typeface="+mn-lt"/>
              </a:rPr>
              <a:t>3) Je sprayt 70% alcohol uit de spuitflacon op een tissue.</a:t>
            </a:r>
            <a:endParaRPr lang="nl-NL" b="1" i="1" dirty="0">
              <a:cs typeface="Calibri"/>
            </a:endParaRPr>
          </a:p>
          <a:p>
            <a:endParaRPr lang="nl-NL" b="1" i="1" dirty="0">
              <a:cs typeface="Calibri"/>
            </a:endParaRPr>
          </a:p>
          <a:p>
            <a:endParaRPr lang="nl-NL" b="1" i="1" dirty="0">
              <a:cs typeface="Calibri"/>
            </a:endParaRPr>
          </a:p>
          <a:p>
            <a:endParaRPr lang="nl-NL" b="1" i="1" dirty="0">
              <a:cs typeface="Calibri"/>
            </a:endParaRPr>
          </a:p>
          <a:p>
            <a:endParaRPr lang="nl-NL" b="1" i="1" dirty="0">
              <a:cs typeface="Calibri"/>
            </a:endParaRPr>
          </a:p>
        </p:txBody>
      </p:sp>
      <p:pic>
        <p:nvPicPr>
          <p:cNvPr id="5" name="Afbeelding 5" descr="Afbeelding met kop, koffie, bord, tafel&#10;&#10;Beschrijving is gegenereerd met zeer hoge betrouwbaarheid">
            <a:extLst>
              <a:ext uri="{FF2B5EF4-FFF2-40B4-BE49-F238E27FC236}">
                <a16:creationId xmlns:a16="http://schemas.microsoft.com/office/drawing/2014/main" id="{A39B223D-5F43-44AF-89C0-0E020A193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0" r="478" b="621"/>
          <a:stretch/>
        </p:blipFill>
        <p:spPr>
          <a:xfrm>
            <a:off x="10428286" y="4807528"/>
            <a:ext cx="1608767" cy="1904812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C68933-BDD7-46D9-84E5-F93D8E413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6856" y="1611312"/>
            <a:ext cx="5467349" cy="4946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b="1" i="1" dirty="0">
                <a:ea typeface="+mn-lt"/>
                <a:cs typeface="+mn-lt"/>
              </a:rPr>
              <a:t>Daarmee maak je eerst je handen en daarna het display van het koffieautomaat schoon.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4) Maak een drankkeuze en druk dan op de drankknop.</a:t>
            </a:r>
          </a:p>
          <a:p>
            <a:r>
              <a:rPr lang="nl-NL" b="1" i="1" dirty="0">
                <a:ea typeface="+mn-lt"/>
                <a:cs typeface="+mn-lt"/>
              </a:rPr>
              <a:t>5) Neem zelf je volle beker mee naar je werkplek.</a:t>
            </a:r>
            <a:endParaRPr lang="nl-NL" b="1" i="1" dirty="0">
              <a:cs typeface="Calibri" panose="020F0502020204030204"/>
            </a:endParaRPr>
          </a:p>
          <a:p>
            <a:r>
              <a:rPr lang="nl-NL" b="1" i="1" dirty="0">
                <a:ea typeface="+mn-lt"/>
                <a:cs typeface="+mn-lt"/>
              </a:rPr>
              <a:t>6) Breng die beker zelf ook weer weg naar het keukenkastje voor de vuile vaat.</a:t>
            </a:r>
            <a:endParaRPr lang="nl-NL" b="1" i="1" dirty="0">
              <a:cs typeface="Calibri"/>
            </a:endParaRPr>
          </a:p>
          <a:p>
            <a:endParaRPr lang="nl-NL" dirty="0"/>
          </a:p>
          <a:p>
            <a:endParaRPr lang="nl-NL" b="1" i="1" dirty="0">
              <a:cs typeface="Calibri"/>
            </a:endParaRPr>
          </a:p>
        </p:txBody>
      </p:sp>
      <p:pic>
        <p:nvPicPr>
          <p:cNvPr id="6" name="Afbeelding 6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B477C4A9-532F-4609-A695-F1ECAD0C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157162"/>
            <a:ext cx="185499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7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8" descr="Afbeelding met voedsel, boterham, binnen, schotel&#10;&#10;Beschrijving is gegenereerd met zeer hoge betrouwbaarheid">
            <a:extLst>
              <a:ext uri="{FF2B5EF4-FFF2-40B4-BE49-F238E27FC236}">
                <a16:creationId xmlns:a16="http://schemas.microsoft.com/office/drawing/2014/main" id="{86C392B8-8063-48AF-B6A6-69E9217CA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889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FB633-4B30-4438-8458-A6058A70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400" b="1" i="1" dirty="0"/>
              <a:t>Het Restaurant:</a:t>
            </a:r>
            <a:br>
              <a:rPr lang="en-US" sz="3400" b="1" i="1" dirty="0"/>
            </a:br>
            <a:r>
              <a:rPr lang="en-US" sz="3400" i="1" dirty="0"/>
              <a:t>is </a:t>
            </a:r>
            <a:r>
              <a:rPr lang="en-US" sz="3400" i="1" dirty="0" err="1"/>
              <a:t>weer</a:t>
            </a:r>
            <a:r>
              <a:rPr lang="en-US" sz="3400" i="1" dirty="0"/>
              <a:t> </a:t>
            </a:r>
            <a:r>
              <a:rPr lang="en-US" sz="3400" i="1" dirty="0" err="1"/>
              <a:t>beperkt</a:t>
            </a:r>
            <a:r>
              <a:rPr lang="en-US" sz="3400" i="1" dirty="0"/>
              <a:t> open.</a:t>
            </a:r>
            <a:endParaRPr lang="en-US" sz="3600" b="1" i="1" dirty="0">
              <a:cs typeface="Calibri Light" panose="020F03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E56CA5-CC3A-4277-8C91-332B6B8F8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9290" y="2121763"/>
            <a:ext cx="3764826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/>
              <a:t>Je </a:t>
            </a:r>
            <a:r>
              <a:rPr lang="en-US" b="1" i="1" dirty="0" err="1"/>
              <a:t>kan</a:t>
            </a:r>
            <a:r>
              <a:rPr lang="en-US" b="1" i="1" dirty="0"/>
              <a:t> </a:t>
            </a:r>
            <a:r>
              <a:rPr lang="en-US" b="1" i="1" dirty="0" err="1"/>
              <a:t>er</a:t>
            </a:r>
            <a:r>
              <a:rPr lang="en-US" b="1" i="1" dirty="0"/>
              <a:t> je </a:t>
            </a:r>
            <a:r>
              <a:rPr lang="en-US" b="1" i="1" dirty="0" err="1"/>
              <a:t>eten</a:t>
            </a:r>
            <a:r>
              <a:rPr lang="en-US" b="1" i="1" dirty="0"/>
              <a:t>, </a:t>
            </a:r>
            <a:r>
              <a:rPr lang="en-US" b="1" i="1" dirty="0" err="1"/>
              <a:t>drinken</a:t>
            </a:r>
            <a:r>
              <a:rPr lang="en-US" b="1" i="1" dirty="0"/>
              <a:t>  </a:t>
            </a:r>
            <a:r>
              <a:rPr lang="en-US" b="1" i="1" dirty="0" err="1"/>
              <a:t>kopen</a:t>
            </a:r>
            <a:r>
              <a:rPr lang="en-US" b="1" i="1" dirty="0"/>
              <a:t> </a:t>
            </a:r>
            <a:r>
              <a:rPr lang="en-US" b="1" i="1" dirty="0" err="1"/>
              <a:t>en</a:t>
            </a:r>
            <a:r>
              <a:rPr lang="en-US" b="1" i="1" dirty="0"/>
              <a:t>/of </a:t>
            </a:r>
            <a:r>
              <a:rPr lang="en-US" b="1" i="1" dirty="0" err="1"/>
              <a:t>afhalen</a:t>
            </a:r>
            <a:r>
              <a:rPr lang="en-US" b="1" i="1" dirty="0"/>
              <a:t>.</a:t>
            </a:r>
            <a:endParaRPr lang="en-US" b="1" i="1" dirty="0">
              <a:cs typeface="Calibri"/>
            </a:endParaRPr>
          </a:p>
          <a:p>
            <a:r>
              <a:rPr lang="en-US" b="1" i="1" dirty="0"/>
              <a:t>We </a:t>
            </a:r>
            <a:r>
              <a:rPr lang="en-US" b="1" i="1" dirty="0" err="1"/>
              <a:t>lunchen</a:t>
            </a:r>
            <a:r>
              <a:rPr lang="en-US" b="1" i="1" dirty="0"/>
              <a:t> </a:t>
            </a:r>
            <a:r>
              <a:rPr lang="en-US" b="1" i="1" dirty="0" err="1"/>
              <a:t>en</a:t>
            </a:r>
            <a:r>
              <a:rPr lang="en-US" b="1" i="1" dirty="0"/>
              <a:t> </a:t>
            </a:r>
            <a:r>
              <a:rPr lang="en-US" b="1" i="1" dirty="0" err="1"/>
              <a:t>werken</a:t>
            </a:r>
            <a:r>
              <a:rPr lang="en-US" b="1" i="1" dirty="0"/>
              <a:t> </a:t>
            </a:r>
            <a:r>
              <a:rPr lang="en-US" b="1" i="1" dirty="0" err="1"/>
              <a:t>voorlopig</a:t>
            </a:r>
            <a:r>
              <a:rPr lang="en-US" b="1" i="1" dirty="0"/>
              <a:t> </a:t>
            </a:r>
            <a:r>
              <a:rPr lang="en-US" b="1" i="1" dirty="0" err="1"/>
              <a:t>allen</a:t>
            </a:r>
            <a:r>
              <a:rPr lang="en-US" b="1" i="1" dirty="0"/>
              <a:t> ‘op </a:t>
            </a:r>
            <a:r>
              <a:rPr lang="en-US" b="1" i="1" dirty="0" err="1"/>
              <a:t>afstand</a:t>
            </a:r>
            <a:r>
              <a:rPr lang="en-US" b="1" i="1" dirty="0"/>
              <a:t>’  </a:t>
            </a:r>
            <a:r>
              <a:rPr lang="en-US" b="1" i="1" dirty="0" err="1"/>
              <a:t>meestal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   </a:t>
            </a:r>
            <a:r>
              <a:rPr lang="en-US" b="1" i="1" dirty="0" err="1"/>
              <a:t>samen</a:t>
            </a:r>
            <a:r>
              <a:rPr lang="en-US" b="1" i="1" dirty="0"/>
              <a:t> in </a:t>
            </a:r>
            <a:r>
              <a:rPr lang="en-US" b="1" i="1" dirty="0" err="1"/>
              <a:t>zaal</a:t>
            </a:r>
            <a:r>
              <a:rPr lang="en-US" b="1" i="1" dirty="0"/>
              <a:t> 9.</a:t>
            </a:r>
            <a:endParaRPr lang="en-US" b="1" i="1" dirty="0">
              <a:cs typeface="Calibri"/>
            </a:endParaRPr>
          </a:p>
        </p:txBody>
      </p:sp>
      <p:pic>
        <p:nvPicPr>
          <p:cNvPr id="9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30C76505-1E7B-4B6F-924A-8744974A9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706" y="2382"/>
            <a:ext cx="1676401" cy="12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967B7-DB17-43EC-9104-9217B3DD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-3968"/>
            <a:ext cx="10515600" cy="1325563"/>
          </a:xfrm>
        </p:spPr>
        <p:txBody>
          <a:bodyPr/>
          <a:lstStyle/>
          <a:p>
            <a:r>
              <a:rPr lang="nl-NL" b="1">
                <a:ea typeface="+mj-lt"/>
                <a:cs typeface="+mj-lt"/>
              </a:rPr>
              <a:t>Toiletbezoek</a:t>
            </a:r>
            <a:r>
              <a:rPr lang="nl-NL">
                <a:ea typeface="+mj-lt"/>
                <a:cs typeface="+mj-lt"/>
              </a:rPr>
              <a:t>: voor de dames en de heren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F5259A-CF4F-4EB3-B1CE-21360FC73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32" y="1492250"/>
            <a:ext cx="5776912" cy="14224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2500" b="1" i="1" dirty="0">
                <a:ea typeface="+mn-lt"/>
                <a:cs typeface="+mn-lt"/>
              </a:rPr>
              <a:t>Op de stoel in de gang bij de toiletten, staat een doos tissues en een spray.</a:t>
            </a:r>
            <a:endParaRPr lang="nl-NL" sz="2500" b="1" i="1" dirty="0">
              <a:cs typeface="Calibri" panose="020F0502020204030204"/>
            </a:endParaRPr>
          </a:p>
          <a:p>
            <a:r>
              <a:rPr lang="nl-NL" sz="2500" b="1" i="1" dirty="0">
                <a:ea typeface="+mn-lt"/>
                <a:cs typeface="+mn-lt"/>
              </a:rPr>
              <a:t>Kijk of het </a:t>
            </a:r>
            <a:r>
              <a:rPr lang="nl-NL" sz="2500" b="1" i="1" dirty="0">
                <a:solidFill>
                  <a:schemeClr val="accent6"/>
                </a:solidFill>
                <a:ea typeface="+mn-lt"/>
                <a:cs typeface="+mn-lt"/>
              </a:rPr>
              <a:t>groene bordje</a:t>
            </a:r>
            <a:r>
              <a:rPr lang="nl-NL" sz="2500" b="1" i="1" dirty="0">
                <a:ea typeface="+mn-lt"/>
                <a:cs typeface="+mn-lt"/>
              </a:rPr>
              <a:t> er ligt: dan is de dames- of herentoilet namelijk </a:t>
            </a:r>
            <a:r>
              <a:rPr lang="nl-NL" sz="2500" b="1" i="1" dirty="0">
                <a:solidFill>
                  <a:schemeClr val="accent6"/>
                </a:solidFill>
                <a:ea typeface="+mn-lt"/>
                <a:cs typeface="+mn-lt"/>
              </a:rPr>
              <a:t>vrij</a:t>
            </a:r>
            <a:endParaRPr lang="nl-NL" sz="2500" b="1" i="1" dirty="0">
              <a:solidFill>
                <a:schemeClr val="accent6"/>
              </a:solidFill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8" name="Afbeelding 8" descr="Afbeelding met wit, afstands-, telefoon&#10;&#10;Beschrijving is gegenereerd met zeer hoge betrouwbaarheid">
            <a:extLst>
              <a:ext uri="{FF2B5EF4-FFF2-40B4-BE49-F238E27FC236}">
                <a16:creationId xmlns:a16="http://schemas.microsoft.com/office/drawing/2014/main" id="{02F5FECC-9117-425C-891E-5AEAECE73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6" y="3426619"/>
            <a:ext cx="2266951" cy="3088481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407180-D6E8-4E71-99C5-CE7EEE937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3577" y="1670845"/>
            <a:ext cx="6086473" cy="51847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b="1" i="1" dirty="0">
                <a:ea typeface="+mn-lt"/>
                <a:cs typeface="+mn-lt"/>
              </a:rPr>
              <a:t>Let op: Er mag altijd </a:t>
            </a:r>
            <a:r>
              <a:rPr lang="nl-NL" b="1" i="1" dirty="0">
                <a:solidFill>
                  <a:srgbClr val="C00000"/>
                </a:solidFill>
                <a:ea typeface="+mn-lt"/>
                <a:cs typeface="+mn-lt"/>
              </a:rPr>
              <a:t>1 persoon naar binnen!!</a:t>
            </a:r>
            <a:endParaRPr lang="nl-NL" b="1" i="1" dirty="0">
              <a:solidFill>
                <a:srgbClr val="C00000"/>
              </a:solidFill>
              <a:cs typeface="Calibri" panose="020F0502020204030204"/>
            </a:endParaRPr>
          </a:p>
          <a:p>
            <a:r>
              <a:rPr lang="nl-NL" b="1" i="1" dirty="0">
                <a:ea typeface="+mn-lt"/>
                <a:cs typeface="+mn-lt"/>
              </a:rPr>
              <a:t>1)Pak een tissue en spray daar alcohol op.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2)En maak met het doekje je handen schoon</a:t>
            </a:r>
            <a:r>
              <a:rPr lang="nl-NL" b="1" i="1" dirty="0">
                <a:cs typeface="Calibri"/>
              </a:rPr>
              <a:t> </a:t>
            </a:r>
            <a:r>
              <a:rPr lang="nl-NL" b="1" i="1" dirty="0">
                <a:ea typeface="+mn-lt"/>
                <a:cs typeface="+mn-lt"/>
              </a:rPr>
              <a:t>en ook het knopje van de spray en de deurknoppen buiten en binnen de toilet.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3)Draai bij het naar binnen gaan met je tissue ook het</a:t>
            </a:r>
            <a:r>
              <a:rPr lang="nl-NL" b="1" i="1" dirty="0">
                <a:solidFill>
                  <a:schemeClr val="accent6"/>
                </a:solidFill>
                <a:ea typeface="+mn-lt"/>
                <a:cs typeface="+mn-lt"/>
              </a:rPr>
              <a:t> groene bordje</a:t>
            </a:r>
            <a:r>
              <a:rPr lang="nl-NL" b="1" i="1" dirty="0">
                <a:ea typeface="+mn-lt"/>
                <a:cs typeface="+mn-lt"/>
              </a:rPr>
              <a:t> om naar </a:t>
            </a:r>
            <a:r>
              <a:rPr lang="nl-NL" b="1" i="1" dirty="0">
                <a:solidFill>
                  <a:srgbClr val="C00000"/>
                </a:solidFill>
                <a:ea typeface="+mn-lt"/>
                <a:cs typeface="+mn-lt"/>
              </a:rPr>
              <a:t>Rood!</a:t>
            </a:r>
            <a:endParaRPr lang="nl-NL" b="1" i="1" dirty="0">
              <a:solidFill>
                <a:srgbClr val="C00000"/>
              </a:solidFill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4)Open met je </a:t>
            </a:r>
            <a:r>
              <a:rPr lang="nl-NL" b="1" i="1" dirty="0" err="1">
                <a:ea typeface="+mn-lt"/>
                <a:cs typeface="+mn-lt"/>
              </a:rPr>
              <a:t>elleboog</a:t>
            </a:r>
            <a:r>
              <a:rPr lang="nl-NL" b="1" i="1" dirty="0">
                <a:ea typeface="+mn-lt"/>
                <a:cs typeface="+mn-lt"/>
              </a:rPr>
              <a:t> of met de tissue de toilet-binnendeur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en pak ook met de tissue de draaiknop, en draai deze op slot.</a:t>
            </a:r>
            <a:endParaRPr lang="nl-NL" b="1" i="1" dirty="0"/>
          </a:p>
        </p:txBody>
      </p:sp>
      <p:pic>
        <p:nvPicPr>
          <p:cNvPr id="7" name="Afbeelding 7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A3D834E9-6E90-4D0B-9D85-26FA8B21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44" y="-9525"/>
            <a:ext cx="2235994" cy="1721644"/>
          </a:xfrm>
          <a:prstGeom prst="rect">
            <a:avLst/>
          </a:prstGeom>
        </p:spPr>
      </p:pic>
      <p:pic>
        <p:nvPicPr>
          <p:cNvPr id="9" name="Afbeelding 9" descr="Afbeelding met zitten, doos, wit, bed&#10;&#10;Beschrijving is gegenereerd met zeer hoge betrouwbaarheid">
            <a:extLst>
              <a:ext uri="{FF2B5EF4-FFF2-40B4-BE49-F238E27FC236}">
                <a16:creationId xmlns:a16="http://schemas.microsoft.com/office/drawing/2014/main" id="{FCC41C03-1001-4E9A-A6CD-69E1ECED8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493" y="3686175"/>
            <a:ext cx="1909763" cy="1724025"/>
          </a:xfrm>
          <a:prstGeom prst="rect">
            <a:avLst/>
          </a:prstGeom>
        </p:spPr>
      </p:pic>
      <p:pic>
        <p:nvPicPr>
          <p:cNvPr id="5" name="Afbeelding 5" descr="Afbeelding met tekening, bord&#10;&#10;Beschrijving is gegenereerd met zeer hoge betrouwbaarheid">
            <a:extLst>
              <a:ext uri="{FF2B5EF4-FFF2-40B4-BE49-F238E27FC236}">
                <a16:creationId xmlns:a16="http://schemas.microsoft.com/office/drawing/2014/main" id="{D454B7DF-DFE4-4635-AAFE-E6F10DDBE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3371849"/>
            <a:ext cx="2566986" cy="2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8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FC3D07E2-FB1C-4CAB-A78E-7390EE499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806" y="2259806"/>
            <a:ext cx="2350294" cy="23502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61E95F-55C4-4A76-8C44-762543BB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-111125"/>
            <a:ext cx="10515600" cy="1325563"/>
          </a:xfrm>
        </p:spPr>
        <p:txBody>
          <a:bodyPr/>
          <a:lstStyle/>
          <a:p>
            <a:r>
              <a:rPr lang="nl-NL" b="1" dirty="0">
                <a:cs typeface="Calibri Light"/>
              </a:rPr>
              <a:t>                </a:t>
            </a:r>
            <a:r>
              <a:rPr lang="nl-NL" b="1" dirty="0">
                <a:solidFill>
                  <a:schemeClr val="accent1"/>
                </a:solidFill>
                <a:cs typeface="Calibri Light"/>
              </a:rPr>
              <a:t> </a:t>
            </a:r>
            <a:r>
              <a:rPr lang="nl-NL" b="1" dirty="0">
                <a:solidFill>
                  <a:schemeClr val="accent1"/>
                </a:solidFill>
                <a:ea typeface="+mj-lt"/>
                <a:cs typeface="+mj-lt"/>
              </a:rPr>
              <a:t>Vertrek</a:t>
            </a:r>
            <a:r>
              <a:rPr lang="nl-NL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 bij de WC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47345D-1E98-4CC9-ABF5-5D79D4FDC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13" y="1015999"/>
            <a:ext cx="5753099" cy="481568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b="1" i="1" dirty="0">
                <a:ea typeface="+mn-lt"/>
                <a:cs typeface="+mn-lt"/>
              </a:rPr>
              <a:t>1)Na afloop maak je met een tissue en spray ook de toiletbril schoon! En met een nieuwe tissue het slot en de deur ook weer apart schoon.</a:t>
            </a:r>
            <a:endParaRPr lang="nl-NL" b="1" i="1" dirty="0">
              <a:cs typeface="Calibri" panose="020F0502020204030204"/>
            </a:endParaRPr>
          </a:p>
          <a:p>
            <a:r>
              <a:rPr lang="nl-NL" b="1" i="1" dirty="0">
                <a:ea typeface="+mn-lt"/>
                <a:cs typeface="+mn-lt"/>
              </a:rPr>
              <a:t>2)Dan draai je de kraan open en duw je met je arm tegen het zeepbakje met je hand eronder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En was weer 20 seconden!!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3)Droog af met een papieren handdoek , open daarmee weer de deurklink naar buiten en gooi op de gang je handdoekje en tissue weg.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4)En draai je bordje om</a:t>
            </a:r>
            <a:endParaRPr lang="nl-NL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F3FA96C-10B5-4937-BCEF-2C9E0DB0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1887" y="1920875"/>
            <a:ext cx="5181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b="1" i="1">
                <a:ea typeface="+mn-lt"/>
                <a:cs typeface="+mn-lt"/>
              </a:rPr>
              <a:t>En volg weer dezelfde </a:t>
            </a:r>
            <a:r>
              <a:rPr lang="nl-NL" b="1" i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gele pijlenroute</a:t>
            </a:r>
            <a:r>
              <a:rPr lang="nl-NL" b="1" i="1">
                <a:ea typeface="+mn-lt"/>
                <a:cs typeface="+mn-lt"/>
              </a:rPr>
              <a:t> terug naar je werkplek!</a:t>
            </a:r>
            <a:endParaRPr lang="nl-NL" b="1" i="1"/>
          </a:p>
        </p:txBody>
      </p:sp>
      <p:pic>
        <p:nvPicPr>
          <p:cNvPr id="9" name="Afbeelding 9" descr="Afbeelding met tekening, bord&#10;&#10;Beschrijving is gegenereerd met zeer hoge betrouwbaarheid">
            <a:extLst>
              <a:ext uri="{FF2B5EF4-FFF2-40B4-BE49-F238E27FC236}">
                <a16:creationId xmlns:a16="http://schemas.microsoft.com/office/drawing/2014/main" id="{A86D546F-27D9-487C-9F82-24A88BC86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285" y="1920070"/>
            <a:ext cx="1852614" cy="1669877"/>
          </a:xfrm>
          <a:prstGeom prst="rect">
            <a:avLst/>
          </a:prstGeom>
        </p:spPr>
      </p:pic>
      <p:pic>
        <p:nvPicPr>
          <p:cNvPr id="10" name="Afbeelding 10" descr="Afbeelding met binnen, gootsteen, auto, tafel&#10;&#10;Beschrijving is gegenereerd met zeer hoge betrouwbaarheid">
            <a:extLst>
              <a:ext uri="{FF2B5EF4-FFF2-40B4-BE49-F238E27FC236}">
                <a16:creationId xmlns:a16="http://schemas.microsoft.com/office/drawing/2014/main" id="{A9243E48-16E8-4106-A4FF-FFA182A8F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3" y="4050508"/>
            <a:ext cx="3243261" cy="2805110"/>
          </a:xfrm>
          <a:prstGeom prst="rect">
            <a:avLst/>
          </a:prstGeom>
        </p:spPr>
      </p:pic>
      <p:pic>
        <p:nvPicPr>
          <p:cNvPr id="11" name="Afbeelding 11" descr="Afbeelding met persoon, binnen, tafel, vrouw&#10;&#10;Beschrijving is gegenereerd met zeer hoge betrouwbaarheid">
            <a:extLst>
              <a:ext uri="{FF2B5EF4-FFF2-40B4-BE49-F238E27FC236}">
                <a16:creationId xmlns:a16="http://schemas.microsoft.com/office/drawing/2014/main" id="{EF1F168E-4E83-4B20-B3A8-A8D8B768A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994" y="4044621"/>
            <a:ext cx="3100386" cy="2816879"/>
          </a:xfrm>
          <a:prstGeom prst="rect">
            <a:avLst/>
          </a:prstGeom>
        </p:spPr>
      </p:pic>
      <p:pic>
        <p:nvPicPr>
          <p:cNvPr id="12" name="Afbeelding 12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3CC29AFE-9C92-4AF6-8C1E-E68EC813D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798" y="2381"/>
            <a:ext cx="1997871" cy="1554957"/>
          </a:xfrm>
          <a:prstGeom prst="rect">
            <a:avLst/>
          </a:prstGeom>
        </p:spPr>
      </p:pic>
      <p:pic>
        <p:nvPicPr>
          <p:cNvPr id="13" name="Afbeelding 13" descr="Afbeelding met zitten, doos, wit, bed&#10;&#10;Beschrijving is gegenereerd met zeer hoge betrouwbaarheid">
            <a:extLst>
              <a:ext uri="{FF2B5EF4-FFF2-40B4-BE49-F238E27FC236}">
                <a16:creationId xmlns:a16="http://schemas.microsoft.com/office/drawing/2014/main" id="{2DC0CB0C-6194-45F2-A220-B65A137B2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774" y="5411244"/>
            <a:ext cx="2249386" cy="14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5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9" descr="Afbeelding met tekening, teken&#10;&#10;Beschrijving is gegenereerd met zeer hoge betrouwbaarheid">
            <a:extLst>
              <a:ext uri="{FF2B5EF4-FFF2-40B4-BE49-F238E27FC236}">
                <a16:creationId xmlns:a16="http://schemas.microsoft.com/office/drawing/2014/main" id="{A00ACD87-E933-46BE-A1DE-6E6B6695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931" y="1617344"/>
            <a:ext cx="2076450" cy="2277903"/>
          </a:xfrm>
          <a:prstGeom prst="rect">
            <a:avLst/>
          </a:prstGeom>
        </p:spPr>
      </p:pic>
      <p:pic>
        <p:nvPicPr>
          <p:cNvPr id="10" name="Afbeelding 10" descr="Afbeelding met wit, afstands-, telefoon&#10;&#10;Beschrijving is gegenereerd met zeer hoge betrouwbaarheid">
            <a:extLst>
              <a:ext uri="{FF2B5EF4-FFF2-40B4-BE49-F238E27FC236}">
                <a16:creationId xmlns:a16="http://schemas.microsoft.com/office/drawing/2014/main" id="{ED4BC004-9A40-4677-BC22-763E0F13E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0000">
            <a:off x="3894800" y="4769172"/>
            <a:ext cx="2076449" cy="20169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5DB11F-B3F7-41FD-A2A8-0EBECF3A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15094"/>
            <a:ext cx="10515600" cy="132556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nl-NL" b="1" i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Werkplek: Je hangt je jas over jouw stoel.</a:t>
            </a:r>
            <a:br>
              <a:rPr lang="nl-NL" b="1" i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nl-NL" b="1" i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Je begint schoon!</a:t>
            </a:r>
            <a:endParaRPr lang="nl-NL">
              <a:solidFill>
                <a:schemeClr val="accent5">
                  <a:lumMod val="75000"/>
                </a:schemeClr>
              </a:solidFill>
              <a:cs typeface="Calibri Light" panose="020F03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6F5732-D27D-4FBC-B2CA-0668BBC79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356" y="1623218"/>
            <a:ext cx="5181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b="1" i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Bij het begin van je werkplek</a:t>
            </a:r>
          </a:p>
          <a:p>
            <a:r>
              <a:rPr lang="nl-NL" b="1" i="1" dirty="0">
                <a:ea typeface="+mn-lt"/>
                <a:cs typeface="+mn-lt"/>
              </a:rPr>
              <a:t>1)Je maakt met stuk papier van de keukenrol en de spray je werkblad van de tafel schoon.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2)Gebruik een beetje </a:t>
            </a:r>
            <a:r>
              <a:rPr lang="nl-NL" b="1" i="1" dirty="0" err="1">
                <a:ea typeface="+mn-lt"/>
                <a:cs typeface="+mn-lt"/>
              </a:rPr>
              <a:t>handgel</a:t>
            </a:r>
            <a:r>
              <a:rPr lang="nl-NL" b="1" i="1" dirty="0">
                <a:ea typeface="+mn-lt"/>
                <a:cs typeface="+mn-lt"/>
              </a:rPr>
              <a:t> en wrijf dit goed in je handen en open je eigen laptop.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Na het werk, neem je je eigen laptop en eigendommen weer mee terug naar huis.</a:t>
            </a:r>
            <a:endParaRPr lang="nl-NL" b="1" i="1" dirty="0">
              <a:cs typeface="Calibri"/>
            </a:endParaRPr>
          </a:p>
          <a:p>
            <a:r>
              <a:rPr lang="nl-NL" b="1" i="1" dirty="0">
                <a:ea typeface="+mn-lt"/>
                <a:cs typeface="+mn-lt"/>
              </a:rPr>
              <a:t>Je eindigt ook weer schoon!</a:t>
            </a:r>
            <a:endParaRPr lang="nl-NL" b="1" i="1" dirty="0">
              <a:cs typeface="Calibri"/>
            </a:endParaRPr>
          </a:p>
          <a:p>
            <a:endParaRPr lang="nl-NL" b="1" i="1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6BFE7E-FE7F-431C-BDA8-E9F1B2DD7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106" y="861221"/>
            <a:ext cx="5181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b="1" i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Als je naar huis gaat </a:t>
            </a:r>
          </a:p>
          <a:p>
            <a:r>
              <a:rPr lang="nl-NL" b="1" i="1" dirty="0">
                <a:ea typeface="+mn-lt"/>
                <a:cs typeface="+mn-lt"/>
              </a:rPr>
              <a:t>1)Maak je opnieuw weer de werkplek schoon met stuk een keukenrol en alcoholspray.</a:t>
            </a:r>
            <a:endParaRPr lang="nl-NL" dirty="0"/>
          </a:p>
          <a:p>
            <a:r>
              <a:rPr lang="nl-NL" b="1" i="1" dirty="0">
                <a:ea typeface="+mn-lt"/>
                <a:cs typeface="+mn-lt"/>
              </a:rPr>
              <a:t>En gooi je het gebruikte papier weg in de prullenbak.</a:t>
            </a:r>
          </a:p>
          <a:p>
            <a:r>
              <a:rPr lang="nl-NL" b="1" i="1" dirty="0">
                <a:ea typeface="+mn-lt"/>
                <a:cs typeface="+mn-lt"/>
              </a:rPr>
              <a:t>2) Draai het kaartje “Deze </a:t>
            </a:r>
            <a:r>
              <a:rPr lang="nl-NL" b="1" i="1" dirty="0" err="1">
                <a:ea typeface="+mn-lt"/>
                <a:cs typeface="+mn-lt"/>
              </a:rPr>
              <a:t>werk-plek</a:t>
            </a:r>
            <a:r>
              <a:rPr lang="nl-NL" b="1" i="1" dirty="0">
                <a:ea typeface="+mn-lt"/>
                <a:cs typeface="+mn-lt"/>
              </a:rPr>
              <a:t> graag schoonmaken!” om.</a:t>
            </a:r>
          </a:p>
          <a:p>
            <a:r>
              <a:rPr lang="nl-NL" b="1" i="1" dirty="0">
                <a:ea typeface="+mn-lt"/>
                <a:cs typeface="+mn-lt"/>
              </a:rPr>
              <a:t>En houdt altijd rekening met die 1,5 meter om mensen heen!</a:t>
            </a:r>
          </a:p>
          <a:p>
            <a:endParaRPr lang="nl-NL" dirty="0">
              <a:ea typeface="+mn-lt"/>
              <a:cs typeface="+mn-lt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6" name="Afbeelding 6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A2D122B2-64A6-4954-A01C-C81EFB40D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706" y="2381"/>
            <a:ext cx="1974057" cy="1316832"/>
          </a:xfrm>
          <a:prstGeom prst="rect">
            <a:avLst/>
          </a:prstGeom>
        </p:spPr>
      </p:pic>
      <p:pic>
        <p:nvPicPr>
          <p:cNvPr id="7" name="Afbeelding 7" descr="Afbeelding met persoon, binnen, vrouw, staand&#10;&#10;Beschrijving is gegenereerd met zeer hoge betrouwbaarheid">
            <a:extLst>
              <a:ext uri="{FF2B5EF4-FFF2-40B4-BE49-F238E27FC236}">
                <a16:creationId xmlns:a16="http://schemas.microsoft.com/office/drawing/2014/main" id="{A6949FFB-BE33-48C5-B6CC-38036D61F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683" y="4642547"/>
            <a:ext cx="3171824" cy="2483824"/>
          </a:xfrm>
          <a:prstGeom prst="rect">
            <a:avLst/>
          </a:prstGeom>
        </p:spPr>
      </p:pic>
      <p:pic>
        <p:nvPicPr>
          <p:cNvPr id="8" name="Afbeelding 8" descr="Afbeelding met bak, container, parkeren, zitten&#10;&#10;Beschrijving is gegenereerd met zeer hoge betrouwbaarheid">
            <a:extLst>
              <a:ext uri="{FF2B5EF4-FFF2-40B4-BE49-F238E27FC236}">
                <a16:creationId xmlns:a16="http://schemas.microsoft.com/office/drawing/2014/main" id="{2C089B97-A8ED-4741-BBB2-6FDF64065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994" y="4184180"/>
            <a:ext cx="1385886" cy="2394894"/>
          </a:xfrm>
          <a:prstGeom prst="rect">
            <a:avLst/>
          </a:prstGeom>
        </p:spPr>
      </p:pic>
      <p:pic>
        <p:nvPicPr>
          <p:cNvPr id="11" name="Afbeelding 11" descr="Afbeelding met object, handdoek, kop, binnen&#10;&#10;Beschrijving is gegenereerd met zeer hoge betrouwbaarheid">
            <a:extLst>
              <a:ext uri="{FF2B5EF4-FFF2-40B4-BE49-F238E27FC236}">
                <a16:creationId xmlns:a16="http://schemas.microsoft.com/office/drawing/2014/main" id="{5EDD7937-BFC3-4536-8E3C-470D70BEA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242" y="4510088"/>
            <a:ext cx="1719264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6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A1CDB3D3-88D4-49FB-BAFB-6C9C875CA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4319587"/>
            <a:ext cx="3898106" cy="2540793"/>
          </a:xfrm>
          <a:prstGeom prst="rect">
            <a:avLst/>
          </a:prstGeom>
        </p:spPr>
      </p:pic>
      <p:pic>
        <p:nvPicPr>
          <p:cNvPr id="5" name="Afbeelding 5" descr="Afbeelding met tekening, teken&#10;&#10;Beschrijving is gegenereerd met zeer hoge betrouwbaarheid">
            <a:extLst>
              <a:ext uri="{FF2B5EF4-FFF2-40B4-BE49-F238E27FC236}">
                <a16:creationId xmlns:a16="http://schemas.microsoft.com/office/drawing/2014/main" id="{AB235339-C45B-4B47-A288-4FA6764E4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3605695"/>
            <a:ext cx="4040978" cy="31946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639DE4-3ED7-4972-ACFA-3907F5B8D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032" y="37179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Calibri"/>
              </a:rPr>
              <a:t>Dit waren de hygiëneregels 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  <a:ea typeface="+mj-lt"/>
                <a:cs typeface="+mj-lt"/>
              </a:rPr>
              <a:t>van de LFB. </a:t>
            </a:r>
            <a:endParaRPr lang="nl-NL" dirty="0">
              <a:solidFill>
                <a:schemeClr val="accent5">
                  <a:lumMod val="50000"/>
                </a:schemeClr>
              </a:solidFill>
              <a:cs typeface="Calibri Light"/>
            </a:endParaRPr>
          </a:p>
          <a:p>
            <a:r>
              <a:rPr lang="nl-NL" dirty="0">
                <a:solidFill>
                  <a:schemeClr val="accent5">
                    <a:lumMod val="50000"/>
                  </a:schemeClr>
                </a:solidFill>
                <a:ea typeface="+mj-lt"/>
                <a:cs typeface="+mj-lt"/>
              </a:rPr>
              <a:t>Bedankt voor het doornemen en vergeet niet: </a:t>
            </a:r>
            <a:endParaRPr lang="nl-NL" dirty="0">
              <a:solidFill>
                <a:schemeClr val="accent5">
                  <a:lumMod val="50000"/>
                </a:schemeClr>
              </a:solidFill>
              <a:cs typeface="Calibri Light"/>
            </a:endParaRPr>
          </a:p>
          <a:p>
            <a:r>
              <a:rPr lang="nl-NL" dirty="0">
                <a:solidFill>
                  <a:schemeClr val="accent5">
                    <a:lumMod val="50000"/>
                  </a:schemeClr>
                </a:solidFill>
                <a:ea typeface="+mj-lt"/>
                <a:cs typeface="+mj-lt"/>
              </a:rPr>
              <a:t>Houdt afstand !</a:t>
            </a:r>
            <a:endParaRPr lang="nl-NL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l-NL" b="1" dirty="0">
              <a:solidFill>
                <a:schemeClr val="accent1"/>
              </a:solidFill>
              <a:ea typeface="+mj-lt"/>
              <a:cs typeface="+mj-lt"/>
            </a:endParaRPr>
          </a:p>
          <a:p>
            <a:endParaRPr lang="nl-NL" dirty="0">
              <a:cs typeface="Calibri Light"/>
            </a:endParaRPr>
          </a:p>
        </p:txBody>
      </p:sp>
      <p:pic>
        <p:nvPicPr>
          <p:cNvPr id="4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A91D41F8-17BE-4A9B-82FE-2F6D69612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269" y="121444"/>
            <a:ext cx="2045494" cy="1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180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742</Words>
  <Application>Microsoft Macintosh PowerPoint</Application>
  <PresentationFormat>Breedbeeld</PresentationFormat>
  <Paragraphs>56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Bij werken op de Oudlaan de hygiëne regels</vt:lpstr>
      <vt:lpstr>               Bij Binnenkomst &amp; Bij Vertrek</vt:lpstr>
      <vt:lpstr>Volg ook de gele grondpijlen om naar de keuken te gaan voor Koffie / thee / heet water</vt:lpstr>
      <vt:lpstr>Het Restaurant: is weer beperkt open.</vt:lpstr>
      <vt:lpstr>Toiletbezoek: voor de dames en de heren</vt:lpstr>
      <vt:lpstr>                 Vertrek bij de WC</vt:lpstr>
      <vt:lpstr>Werkplek: Je hangt je jas over jouw stoel. Je begint schoon!</vt:lpstr>
      <vt:lpstr>Dit waren de hygiëneregels van de LFB.  Bedankt voor het doornemen en vergeet niet:  Houdt afstand 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Hettie Dersjant</dc:creator>
  <cp:lastModifiedBy>Sandra Overbeek</cp:lastModifiedBy>
  <cp:revision>934</cp:revision>
  <dcterms:created xsi:type="dcterms:W3CDTF">2020-05-28T07:43:51Z</dcterms:created>
  <dcterms:modified xsi:type="dcterms:W3CDTF">2020-06-05T13:41:59Z</dcterms:modified>
</cp:coreProperties>
</file>